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aleway Light"/>
      <p:regular r:id="rId28"/>
      <p:bold r:id="rId29"/>
      <p:italic r:id="rId30"/>
      <p:boldItalic r:id="rId31"/>
    </p:embeddedFont>
    <p:embeddedFont>
      <p:font typeface="Raleway Black"/>
      <p:bold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alewayLight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Light-boldItalic.fntdata"/><Relationship Id="rId30" Type="http://schemas.openxmlformats.org/officeDocument/2006/relationships/font" Target="fonts/RalewayLight-italic.fntdata"/><Relationship Id="rId11" Type="http://schemas.openxmlformats.org/officeDocument/2006/relationships/slide" Target="slides/slide6.xml"/><Relationship Id="rId33" Type="http://schemas.openxmlformats.org/officeDocument/2006/relationships/font" Target="fonts/Raleway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Black-bold.fntdata"/><Relationship Id="rId13" Type="http://schemas.openxmlformats.org/officeDocument/2006/relationships/slide" Target="slides/slide8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7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e4bf6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e4bf6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4c8df2ba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4c8df2ba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4c8df2ba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4c8df2ba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4c8df2ba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4c8df2ba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4c8df2ba3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4c8df2ba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4c8df2ba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4c8df2ba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4e42cf6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4e42cf6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7188afa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7188afa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7188afaa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7188afaa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7188afaa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7188afaa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9e4bf686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9e4bf686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ae27b9d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ae27b9d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4c8df2ba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4c8df2b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4c8df2b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4c8df2b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4c8df2ba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4c8df2ba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e4bf686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e4bf686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4c8df2b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4c8df2b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4c8df2ba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4c8df2ba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47475" y="513475"/>
            <a:ext cx="5511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CA73A6"/>
                </a:solidFill>
                <a:latin typeface="Raleway"/>
                <a:ea typeface="Raleway"/>
                <a:cs typeface="Raleway"/>
                <a:sym typeface="Raleway"/>
              </a:rPr>
              <a:t>Monster Energy:</a:t>
            </a:r>
            <a:endParaRPr b="1" sz="3600">
              <a:solidFill>
                <a:srgbClr val="CA73A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CA73A6"/>
                </a:solidFill>
                <a:latin typeface="Raleway"/>
                <a:ea typeface="Raleway"/>
                <a:cs typeface="Raleway"/>
                <a:sym typeface="Raleway"/>
              </a:rPr>
              <a:t>Color Classification &amp;</a:t>
            </a:r>
            <a:endParaRPr b="1" sz="3600">
              <a:solidFill>
                <a:srgbClr val="CA73A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CA73A6"/>
                </a:solidFill>
                <a:latin typeface="Raleway"/>
                <a:ea typeface="Raleway"/>
                <a:cs typeface="Raleway"/>
                <a:sym typeface="Raleway"/>
              </a:rPr>
              <a:t>Text </a:t>
            </a:r>
            <a:r>
              <a:rPr b="1" lang="it" sz="3600">
                <a:solidFill>
                  <a:srgbClr val="CA73A6"/>
                </a:solidFill>
                <a:latin typeface="Raleway"/>
                <a:ea typeface="Raleway"/>
                <a:cs typeface="Raleway"/>
                <a:sym typeface="Raleway"/>
              </a:rPr>
              <a:t>Recognition</a:t>
            </a:r>
            <a:r>
              <a:rPr b="1" lang="it" sz="3600">
                <a:solidFill>
                  <a:srgbClr val="CA73A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600">
              <a:solidFill>
                <a:srgbClr val="CA73A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71275" y="3462625"/>
            <a:ext cx="6172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6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it" sz="1600">
                <a:solidFill>
                  <a:srgbClr val="395A6B"/>
                </a:solidFill>
                <a:latin typeface="Raleway Light"/>
                <a:ea typeface="Raleway Light"/>
                <a:cs typeface="Raleway Light"/>
                <a:sym typeface="Raleway Light"/>
              </a:rPr>
              <a:t>AA 2024/2025</a:t>
            </a:r>
            <a:endParaRPr sz="1600">
              <a:solidFill>
                <a:srgbClr val="395A6B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95A6B"/>
                </a:solidFill>
                <a:latin typeface="Raleway Light"/>
                <a:ea typeface="Raleway Light"/>
                <a:cs typeface="Raleway Light"/>
                <a:sym typeface="Raleway Light"/>
              </a:rPr>
              <a:t>Signal, Image &amp; Video</a:t>
            </a:r>
            <a:endParaRPr sz="1600">
              <a:solidFill>
                <a:srgbClr val="395A6B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CA73A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Elia Avanzolini, Alejandro Enrique Barbi, Martina Panini</a:t>
            </a:r>
            <a:endParaRPr sz="1800">
              <a:solidFill>
                <a:srgbClr val="CA73A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18641" r="24508" t="0"/>
          <a:stretch/>
        </p:blipFill>
        <p:spPr>
          <a:xfrm>
            <a:off x="0" y="0"/>
            <a:ext cx="29712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Classification &amp; Recognition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98225" y="542700"/>
            <a:ext cx="5232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</a:t>
            </a:r>
            <a:endParaRPr sz="30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399200" y="1109375"/>
            <a:ext cx="3317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Grayscale &amp; Binarization Conversion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357750" y="1109375"/>
            <a:ext cx="2114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Gaussian &amp; Median FIlter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99200" y="1887875"/>
            <a:ext cx="24138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preprocessing begins with converting images to grayscale, followed by binarization to increase contrast and make text clearer.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382775" y="1869950"/>
            <a:ext cx="21279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Gaussian Blur is used to smooth image and, together with median filter,  help to reduce noise, preserving text structure 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99200" y="3317975"/>
            <a:ext cx="24138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Laplacian &amp; 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Sobel Filter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667170" y="3386975"/>
            <a:ext cx="184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EasyOCR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98225" y="3896625"/>
            <a:ext cx="23631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to detect and enhance edges, improving the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distinction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of text from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background.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6215375" y="3905625"/>
            <a:ext cx="22953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Apply EasyOCR to the region of interest to detect text.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Furthermore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text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with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low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confidence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score is removed.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49" y="2355475"/>
            <a:ext cx="3621519" cy="15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Results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Bounding Box 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50" y="2015261"/>
            <a:ext cx="2401750" cy="23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00" y="2911300"/>
            <a:ext cx="4113225" cy="21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5130900" y="1523325"/>
            <a:ext cx="1997400" cy="4002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…to very bad ones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7126100" y="1808225"/>
            <a:ext cx="448161" cy="1103063"/>
          </a:xfrm>
          <a:custGeom>
            <a:rect b="b" l="l" r="r" t="t"/>
            <a:pathLst>
              <a:path extrusionOk="0" h="19610" w="13722">
                <a:moveTo>
                  <a:pt x="276" y="0"/>
                </a:moveTo>
                <a:cubicBezTo>
                  <a:pt x="5178" y="0"/>
                  <a:pt x="10990" y="6450"/>
                  <a:pt x="9801" y="11206"/>
                </a:cubicBezTo>
                <a:cubicBezTo>
                  <a:pt x="9031" y="14286"/>
                  <a:pt x="1279" y="14218"/>
                  <a:pt x="276" y="11206"/>
                </a:cubicBezTo>
                <a:cubicBezTo>
                  <a:pt x="-827" y="7896"/>
                  <a:pt x="7570" y="6310"/>
                  <a:pt x="10361" y="8404"/>
                </a:cubicBezTo>
                <a:cubicBezTo>
                  <a:pt x="13481" y="10744"/>
                  <a:pt x="13723" y="15710"/>
                  <a:pt x="13723" y="19610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9" name="Google Shape;189;p23"/>
          <p:cNvSpPr txBox="1"/>
          <p:nvPr/>
        </p:nvSpPr>
        <p:spPr>
          <a:xfrm>
            <a:off x="103600" y="1523325"/>
            <a:ext cx="1997400" cy="8313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Template matching goes from discreet results…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2101000" y="1607700"/>
            <a:ext cx="810637" cy="424782"/>
          </a:xfrm>
          <a:custGeom>
            <a:rect b="b" l="l" r="r" t="t"/>
            <a:pathLst>
              <a:path extrusionOk="0" h="15902" w="25378">
                <a:moveTo>
                  <a:pt x="0" y="4574"/>
                </a:moveTo>
                <a:cubicBezTo>
                  <a:pt x="2190" y="3894"/>
                  <a:pt x="8912" y="-1392"/>
                  <a:pt x="13142" y="496"/>
                </a:cubicBezTo>
                <a:cubicBezTo>
                  <a:pt x="17372" y="2384"/>
                  <a:pt x="23339" y="13335"/>
                  <a:pt x="25378" y="15903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Results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Bounding Box 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38400" y="1588825"/>
            <a:ext cx="1997400" cy="8313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While the pre-trained model works very well in all cases 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300" y="2515100"/>
            <a:ext cx="2597150" cy="25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 flipH="1" rot="-4592999">
            <a:off x="5559840" y="1321486"/>
            <a:ext cx="535082" cy="632110"/>
          </a:xfrm>
          <a:custGeom>
            <a:rect b="b" l="l" r="r" t="t"/>
            <a:pathLst>
              <a:path extrusionOk="0" h="19610" w="13722">
                <a:moveTo>
                  <a:pt x="276" y="0"/>
                </a:moveTo>
                <a:cubicBezTo>
                  <a:pt x="5178" y="0"/>
                  <a:pt x="10990" y="6450"/>
                  <a:pt x="9801" y="11206"/>
                </a:cubicBezTo>
                <a:cubicBezTo>
                  <a:pt x="9031" y="14286"/>
                  <a:pt x="1279" y="14218"/>
                  <a:pt x="276" y="11206"/>
                </a:cubicBezTo>
                <a:cubicBezTo>
                  <a:pt x="-827" y="7896"/>
                  <a:pt x="7570" y="6310"/>
                  <a:pt x="10361" y="8404"/>
                </a:cubicBezTo>
                <a:cubicBezTo>
                  <a:pt x="13481" y="10744"/>
                  <a:pt x="13723" y="15710"/>
                  <a:pt x="13723" y="19610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2529" l="18950" r="16105" t="6495"/>
          <a:stretch/>
        </p:blipFill>
        <p:spPr>
          <a:xfrm>
            <a:off x="6068739" y="1846675"/>
            <a:ext cx="2839186" cy="2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3881425" y="688225"/>
            <a:ext cx="1997400" cy="6156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Even in the hardest scenarios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2435800" y="1916500"/>
            <a:ext cx="739243" cy="615600"/>
          </a:xfrm>
          <a:custGeom>
            <a:rect b="b" l="l" r="r" t="t"/>
            <a:pathLst>
              <a:path extrusionOk="0" h="23944" w="27643">
                <a:moveTo>
                  <a:pt x="0" y="5364"/>
                </a:moveTo>
                <a:cubicBezTo>
                  <a:pt x="2795" y="4609"/>
                  <a:pt x="12160" y="-2265"/>
                  <a:pt x="16767" y="832"/>
                </a:cubicBezTo>
                <a:cubicBezTo>
                  <a:pt x="21374" y="3929"/>
                  <a:pt x="25830" y="20092"/>
                  <a:pt x="27643" y="23944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Results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Text Recognition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625" y="985650"/>
            <a:ext cx="1850450" cy="40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400" y="532475"/>
            <a:ext cx="2051000" cy="44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025" y="1747550"/>
            <a:ext cx="1928275" cy="3309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53300" y="3330825"/>
            <a:ext cx="1928400" cy="8313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Some satisfactory results obtained by text recognition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1359724" y="2707700"/>
            <a:ext cx="1449916" cy="623125"/>
          </a:xfrm>
          <a:custGeom>
            <a:rect b="b" l="l" r="r" t="t"/>
            <a:pathLst>
              <a:path extrusionOk="0" h="24925" w="48480">
                <a:moveTo>
                  <a:pt x="9961" y="24925"/>
                </a:moveTo>
                <a:cubicBezTo>
                  <a:pt x="8602" y="21753"/>
                  <a:pt x="-4616" y="10045"/>
                  <a:pt x="1804" y="5891"/>
                </a:cubicBezTo>
                <a:cubicBezTo>
                  <a:pt x="8224" y="1737"/>
                  <a:pt x="40702" y="982"/>
                  <a:pt x="48481" y="0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Results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Color Classification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625" y="1523325"/>
            <a:ext cx="4350492" cy="3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51675" y="1822978"/>
            <a:ext cx="2479500" cy="6156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Classification</a:t>
            </a: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 on color works pretty well.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772050" y="2964800"/>
            <a:ext cx="2479500" cy="14775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Unfortunately, classes with lower representation in the dataset tend to be classified with lower accuracy compared to the more represented classes.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Conclusion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471450" y="840150"/>
            <a:ext cx="372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Bounding Box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631575" y="1310700"/>
            <a:ext cx="7785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Template Matching struggles in bounding boxes detection  in complex-case scenarios.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Size and rotation adjustment, along pre-processing,  can partially resolve issues, but are not sufficient to match results similar to the pre-trained model.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471450" y="2837338"/>
            <a:ext cx="372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Classification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631575" y="3307888"/>
            <a:ext cx="7785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Both color and text recognition works well in some cases but poorly in others.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Overall they provide enough capabilities to perform a correct classification on Monster </a:t>
            </a:r>
            <a:r>
              <a:rPr lang="it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cans. 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0E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327600" y="3262850"/>
            <a:ext cx="44862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Avanzolini Elia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Barbi Alejandro Enrique 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Panini Martina 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Q&amp;A</a:t>
            </a:r>
            <a:endParaRPr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27600" y="815850"/>
            <a:ext cx="52290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Thanks for your attention!</a:t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890E8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52450" y="1693800"/>
            <a:ext cx="79200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TAKE AWAY 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or What I learned from this project</a:t>
            </a:r>
            <a:endParaRPr b="1" sz="27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Aim of the project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8225" y="764425"/>
            <a:ext cx="74358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0A1C7"/>
                </a:solidFill>
                <a:latin typeface="Raleway Black"/>
                <a:ea typeface="Raleway Black"/>
                <a:cs typeface="Raleway Black"/>
                <a:sym typeface="Raleway Black"/>
              </a:rPr>
              <a:t>🎯 </a:t>
            </a:r>
            <a:r>
              <a:rPr lang="it" sz="26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Goal: </a:t>
            </a:r>
            <a:endParaRPr sz="2200">
              <a:solidFill>
                <a:srgbClr val="CA73A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Develop an automated classifier for Monster Energy cans by the use of Computer Vision techniques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0A1C7"/>
                </a:solidFill>
                <a:latin typeface="Raleway Black"/>
                <a:ea typeface="Raleway Black"/>
                <a:cs typeface="Raleway Black"/>
                <a:sym typeface="Raleway Black"/>
              </a:rPr>
              <a:t>📌</a:t>
            </a:r>
            <a:r>
              <a:rPr lang="it" sz="26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 How:</a:t>
            </a:r>
            <a:br>
              <a:rPr lang="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Identify</a:t>
            </a: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 images the kinds of Monster </a:t>
            </a: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Energy</a:t>
            </a: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cans based on color and text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0A1C7"/>
                </a:solidFill>
                <a:latin typeface="Raleway Black"/>
                <a:ea typeface="Raleway Black"/>
                <a:cs typeface="Raleway Black"/>
                <a:sym typeface="Raleway Black"/>
              </a:rPr>
              <a:t>🧭 </a:t>
            </a:r>
            <a:r>
              <a:rPr lang="it" sz="26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Steps:</a:t>
            </a:r>
            <a:endParaRPr sz="2200">
              <a:solidFill>
                <a:srgbClr val="CA73A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✔️ Draw Bounding-Box </a:t>
            </a:r>
            <a:b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✔️ Pre-Processing images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✔️Perform Color classification and Text Recognition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More in details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77375" y="519250"/>
            <a:ext cx="3806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Bounding Box  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64025" y="1223350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Template-Matching</a:t>
            </a:r>
            <a:endParaRPr b="1" sz="2000">
              <a:solidFill>
                <a:schemeClr val="dk1"/>
              </a:solidFill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77375" y="1751050"/>
            <a:ext cx="38067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an OpenCV function, Template-Matching to try to draw bounding box.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Try to find the can in the images based on a provided template.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275425" y="1223350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Pre-Trained Model</a:t>
            </a:r>
            <a:endParaRPr b="1" sz="2000">
              <a:solidFill>
                <a:schemeClr val="dk1"/>
              </a:solidFill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895325" y="1751050"/>
            <a:ext cx="38067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a Deep Learning pre-trained model to draw bounding box in complex case scenario, where Template-Matching produces unsatisfactory result. 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6" y="3187453"/>
            <a:ext cx="3506100" cy="19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500" y="3187450"/>
            <a:ext cx="1924350" cy="19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More in details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Classification &amp; Recognition</a:t>
            </a: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  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90475" y="1959000"/>
            <a:ext cx="3514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Color </a:t>
            </a:r>
            <a:endParaRPr b="1" sz="2000">
              <a:solidFill>
                <a:schemeClr val="dk1"/>
              </a:solidFill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50925" y="2564525"/>
            <a:ext cx="27939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</a:t>
            </a: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features are extracted  from images and processed, before being fed into a Multi-Layer Perceptron (MLP) for classify color.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194525" y="1959000"/>
            <a:ext cx="3514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Text</a:t>
            </a:r>
            <a:endParaRPr b="1" sz="2000">
              <a:solidFill>
                <a:schemeClr val="dk1"/>
              </a:solidFill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194550" y="2564525"/>
            <a:ext cx="35148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Employ EasyOCR module to detect brand name and flavour name by extracting text.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of preprocessing on images to make text clearer.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98225" y="819225"/>
            <a:ext cx="6512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Dataset</a:t>
            </a:r>
            <a:endParaRPr sz="15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16449" y="2182400"/>
            <a:ext cx="281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Kaggle</a:t>
            </a:r>
            <a:r>
              <a:rPr b="1" lang="it" sz="2000"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000"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98225" y="2787925"/>
            <a:ext cx="28308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taken from Kaggle, composed of 19 classes. 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Images are user-generated. 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Pro: Great Variety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Contro: Difficult drawing </a:t>
            </a: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bounding</a:t>
            </a: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box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071447" y="2182400"/>
            <a:ext cx="2445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Captured </a:t>
            </a:r>
            <a:endParaRPr b="1" sz="2000">
              <a:highlight>
                <a:srgbClr val="F890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212775" y="2787925"/>
            <a:ext cx="23037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take some photos to augment </a:t>
            </a: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size and variety. In addiction we use even some picture to test the model. 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16450" y="1321775"/>
            <a:ext cx="83373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Images of cans. We take an online </a:t>
            </a:r>
            <a:r>
              <a:rPr lang="it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dataset, enriched by some other photos captured by us. 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822" y="1893650"/>
            <a:ext cx="1178750" cy="3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10992" l="0" r="0" t="0"/>
          <a:stretch/>
        </p:blipFill>
        <p:spPr>
          <a:xfrm>
            <a:off x="3168900" y="3843075"/>
            <a:ext cx="2043875" cy="1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Methodology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74425" y="1767825"/>
            <a:ext cx="2578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Template-Matching</a:t>
            </a:r>
            <a:endParaRPr b="1" sz="18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74425" y="3000375"/>
            <a:ext cx="241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Color Classification</a:t>
            </a:r>
            <a:endParaRPr b="1" sz="18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74425" y="2353950"/>
            <a:ext cx="347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Pre-Processing</a:t>
            </a:r>
            <a:endParaRPr b="1" sz="1800">
              <a:solidFill>
                <a:srgbClr val="B5E2F3"/>
              </a:solidFill>
              <a:highlight>
                <a:srgbClr val="40A1C7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98225" y="819225"/>
            <a:ext cx="3477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Methodology</a:t>
            </a:r>
            <a:endParaRPr sz="3000">
              <a:solidFill>
                <a:srgbClr val="B5E2F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1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74425" y="3646800"/>
            <a:ext cx="241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Text Recognition </a:t>
            </a:r>
            <a:endParaRPr b="1" sz="18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Template-Matching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73725" y="729913"/>
            <a:ext cx="748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Used of an OpenCV function, called </a:t>
            </a:r>
            <a:r>
              <a:rPr b="1" lang="it" sz="18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Template-</a:t>
            </a:r>
            <a:r>
              <a:rPr b="1" lang="it" sz="1800">
                <a:solidFill>
                  <a:schemeClr val="dk1"/>
                </a:solidFill>
                <a:highlight>
                  <a:srgbClr val="F890E8"/>
                </a:highlight>
                <a:latin typeface="Raleway"/>
                <a:ea typeface="Raleway"/>
                <a:cs typeface="Raleway"/>
                <a:sym typeface="Raleway"/>
              </a:rPr>
              <a:t>Matching</a:t>
            </a:r>
            <a:r>
              <a:rPr lang="it" sz="1800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. Combine with angle and size adjustment to increase robustness.</a:t>
            </a:r>
            <a:endParaRPr sz="1800"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089400" y="1950550"/>
            <a:ext cx="1482600" cy="615600"/>
          </a:xfrm>
          <a:prstGeom prst="rect">
            <a:avLst/>
          </a:prstGeom>
          <a:noFill/>
          <a:ln cap="flat" cmpd="sng" w="9525">
            <a:solidFill>
              <a:srgbClr val="F786E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Example of </a:t>
            </a: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Bounding Box</a:t>
            </a:r>
            <a:endParaRPr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7248525" y="2781850"/>
            <a:ext cx="1607700" cy="1262100"/>
          </a:xfrm>
          <a:prstGeom prst="rect">
            <a:avLst/>
          </a:prstGeom>
          <a:noFill/>
          <a:ln cap="flat" cmpd="sng" w="9525">
            <a:solidFill>
              <a:srgbClr val="CA73A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Thanks to Bounding Box we used only the cans to extract features.</a:t>
            </a:r>
            <a:endParaRPr sz="1000"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4571991" y="2325213"/>
            <a:ext cx="448161" cy="672329"/>
          </a:xfrm>
          <a:custGeom>
            <a:rect b="b" l="l" r="r" t="t"/>
            <a:pathLst>
              <a:path extrusionOk="0" h="19610" w="13722">
                <a:moveTo>
                  <a:pt x="276" y="0"/>
                </a:moveTo>
                <a:cubicBezTo>
                  <a:pt x="5178" y="0"/>
                  <a:pt x="10990" y="6450"/>
                  <a:pt x="9801" y="11206"/>
                </a:cubicBezTo>
                <a:cubicBezTo>
                  <a:pt x="9031" y="14286"/>
                  <a:pt x="1279" y="14218"/>
                  <a:pt x="276" y="11206"/>
                </a:cubicBezTo>
                <a:cubicBezTo>
                  <a:pt x="-827" y="7896"/>
                  <a:pt x="7570" y="6310"/>
                  <a:pt x="10361" y="8404"/>
                </a:cubicBezTo>
                <a:cubicBezTo>
                  <a:pt x="13481" y="10744"/>
                  <a:pt x="13723" y="15710"/>
                  <a:pt x="13723" y="19610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3" name="Google Shape;123;p19"/>
          <p:cNvSpPr/>
          <p:nvPr/>
        </p:nvSpPr>
        <p:spPr>
          <a:xfrm>
            <a:off x="6786275" y="3296700"/>
            <a:ext cx="462250" cy="504275"/>
          </a:xfrm>
          <a:custGeom>
            <a:rect b="b" l="l" r="r" t="t"/>
            <a:pathLst>
              <a:path extrusionOk="0" h="20171" w="18490">
                <a:moveTo>
                  <a:pt x="18490" y="0"/>
                </a:moveTo>
                <a:cubicBezTo>
                  <a:pt x="16279" y="8849"/>
                  <a:pt x="9121" y="20171"/>
                  <a:pt x="0" y="20171"/>
                </a:cubicBezTo>
              </a:path>
            </a:pathLst>
          </a:custGeom>
          <a:noFill/>
          <a:ln cap="flat" cmpd="sng" w="9525">
            <a:solidFill>
              <a:srgbClr val="5F3DA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50" y="2997550"/>
            <a:ext cx="2431442" cy="20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419175" y="3126875"/>
            <a:ext cx="35349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Three methods used: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Normalized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Correlation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Coefficient</a:t>
            </a: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Normalized Cross-Correlation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Normalized Sum of Square Differences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Pre-Processing 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73725" y="729925"/>
            <a:ext cx="86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Before feature extraction, </a:t>
            </a:r>
            <a:r>
              <a:rPr lang="it" sz="1800">
                <a:solidFill>
                  <a:srgbClr val="0C0E11"/>
                </a:solidFill>
                <a:latin typeface="Raleway"/>
                <a:ea typeface="Raleway"/>
                <a:cs typeface="Raleway"/>
                <a:sym typeface="Raleway"/>
              </a:rPr>
              <a:t>images are pre-processed. Pipeline includes:</a:t>
            </a:r>
            <a:endParaRPr sz="1800">
              <a:solidFill>
                <a:srgbClr val="0C0E1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920988" y="1233313"/>
            <a:ext cx="605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1.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526214" y="1485538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Horizontal Flipping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920988" y="1867525"/>
            <a:ext cx="747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2</a:t>
            </a: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526214" y="2119738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Rotation</a:t>
            </a: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Scaling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920988" y="2501725"/>
            <a:ext cx="816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3</a:t>
            </a: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526214" y="2753938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Translation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920988" y="3135925"/>
            <a:ext cx="816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4</a:t>
            </a: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526214" y="3388138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Contrast and Brightness Changes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920988" y="3788338"/>
            <a:ext cx="605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5.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526214" y="4040563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Gaussian Blur and </a:t>
            </a: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Denoising</a:t>
            </a: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920988" y="4440775"/>
            <a:ext cx="747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6</a:t>
            </a:r>
            <a:r>
              <a:rPr lang="it" sz="4000">
                <a:solidFill>
                  <a:srgbClr val="F786E5"/>
                </a:solidFill>
                <a:latin typeface="Raleway Black"/>
                <a:ea typeface="Raleway Black"/>
                <a:cs typeface="Raleway Black"/>
                <a:sym typeface="Raleway Black"/>
              </a:rPr>
              <a:t>.</a:t>
            </a:r>
            <a:endParaRPr sz="4000">
              <a:solidFill>
                <a:srgbClr val="F786E5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1526214" y="4692988"/>
            <a:ext cx="4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Histogram E</a:t>
            </a:r>
            <a:r>
              <a:rPr b="1"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qualization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785" y="2054795"/>
            <a:ext cx="3949177" cy="27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175200" y="125125"/>
            <a:ext cx="49557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Classification &amp; </a:t>
            </a:r>
            <a:r>
              <a:rPr lang="it">
                <a:solidFill>
                  <a:srgbClr val="F786E5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Recognition</a:t>
            </a:r>
            <a:endParaRPr>
              <a:solidFill>
                <a:srgbClr val="F786E5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98225" y="819225"/>
            <a:ext cx="5232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CA73A6"/>
                </a:solidFill>
                <a:latin typeface="Raleway Black"/>
                <a:ea typeface="Raleway Black"/>
                <a:cs typeface="Raleway Black"/>
                <a:sym typeface="Raleway Black"/>
              </a:rPr>
              <a:t>Color</a:t>
            </a:r>
            <a:endParaRPr sz="3000">
              <a:solidFill>
                <a:srgbClr val="CA73A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399188" y="1648425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Data Standardization &amp; Label </a:t>
            </a: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Encoding</a:t>
            </a: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179863" y="1523325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Model Training 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399200" y="2176113"/>
            <a:ext cx="3317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extracted features are standardized. Can labels are encoded preparing them for the model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168850" y="2158200"/>
            <a:ext cx="3341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classification is handled by a Multi-layer Perceptron (MLP) classifier, configured with two hidden layers and ReLU as activation function..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98213" y="3386925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Classification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5179863" y="3386925"/>
            <a:ext cx="3046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786E5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sz="2000">
              <a:solidFill>
                <a:srgbClr val="F786E5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98225" y="3914613"/>
            <a:ext cx="3317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After training, the model is used to classify new images based on their color features.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167875" y="3896700"/>
            <a:ext cx="3341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model’s performance is evaluated using accuracy metrics and classification reports.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